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sldIdLst>
    <p:sldId id="256" r:id="rId9"/>
    <p:sldId id="257" r:id="rId10"/>
    <p:sldId id="258" r:id="rId11"/>
    <p:sldId id="259" r:id="rId12"/>
    <p:sldId id="260" r:id="rId13"/>
    <p:sldId id="299" r:id="rId14"/>
    <p:sldId id="261" r:id="rId15"/>
    <p:sldId id="311" r:id="rId16"/>
    <p:sldId id="317" r:id="rId17"/>
    <p:sldId id="300" r:id="rId18"/>
    <p:sldId id="318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19" r:id="rId29"/>
    <p:sldId id="339" r:id="rId30"/>
    <p:sldId id="349" r:id="rId31"/>
    <p:sldId id="350" r:id="rId32"/>
    <p:sldId id="351" r:id="rId33"/>
    <p:sldId id="352" r:id="rId34"/>
    <p:sldId id="353" r:id="rId35"/>
    <p:sldId id="354" r:id="rId36"/>
    <p:sldId id="326" r:id="rId37"/>
    <p:sldId id="280" r:id="rId38"/>
  </p:sldIdLst>
  <p:sldSz cx="12192000" cy="6858000"/>
  <p:notesSz cx="6858000" cy="9144000"/>
  <p:embeddedFontLst>
    <p:embeddedFont>
      <p:font typeface="Stag Light" panose="02000603060000020004" pitchFamily="50" charset="0"/>
      <p:regular r:id="rId39"/>
      <p:italic r:id="rId40"/>
    </p:embeddedFont>
    <p:embeddedFont>
      <p:font typeface="Muller Regular" pitchFamily="50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8.fntdata"/><Relationship Id="rId20" Type="http://schemas.openxmlformats.org/officeDocument/2006/relationships/slide" Target="slides/slide12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Estructuras de </a:t>
            </a:r>
            <a:r>
              <a:rPr lang="es-PE" dirty="0" smtClean="0"/>
              <a:t>Iteración I</a:t>
            </a:r>
            <a:endParaRPr lang="es-PE" dirty="0" smtClean="0"/>
          </a:p>
          <a:p>
            <a:r>
              <a:rPr lang="es-PE" dirty="0" smtClean="0"/>
              <a:t>Semana </a:t>
            </a:r>
            <a:r>
              <a:rPr lang="es-PE" dirty="0"/>
              <a:t>7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SINTAXIS: Mientras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PSEUDOCÓDIGO (PSEINT)</a:t>
            </a:r>
          </a:p>
          <a:p>
            <a:pPr marL="450850" indent="0">
              <a:buNone/>
            </a:pPr>
            <a:r>
              <a:rPr lang="es-ES" dirty="0">
                <a:solidFill>
                  <a:srgbClr val="FF0000"/>
                </a:solidFill>
              </a:rPr>
              <a:t>Mientras  condición</a:t>
            </a: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FF0000"/>
                </a:solidFill>
              </a:rPr>
              <a:t>	</a:t>
            </a:r>
            <a:r>
              <a:rPr lang="es-ES" dirty="0" smtClean="0">
                <a:solidFill>
                  <a:srgbClr val="00B050"/>
                </a:solidFill>
              </a:rPr>
              <a:t>Instrucción </a:t>
            </a:r>
            <a:r>
              <a:rPr lang="es-ES" dirty="0">
                <a:solidFill>
                  <a:srgbClr val="00B050"/>
                </a:solidFill>
              </a:rPr>
              <a:t>1</a:t>
            </a: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Instrucción </a:t>
            </a:r>
            <a:r>
              <a:rPr lang="es-ES" dirty="0">
                <a:solidFill>
                  <a:srgbClr val="00B050"/>
                </a:solidFill>
              </a:rPr>
              <a:t>2</a:t>
            </a: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.</a:t>
            </a:r>
            <a:endParaRPr lang="es-ES" dirty="0">
              <a:solidFill>
                <a:srgbClr val="00B050"/>
              </a:solidFill>
            </a:endParaRPr>
          </a:p>
          <a:p>
            <a:pPr marL="450850" indent="0" defTabSz="1433513">
              <a:buNone/>
            </a:pPr>
            <a:r>
              <a:rPr lang="es-ES" dirty="0" smtClean="0">
                <a:solidFill>
                  <a:srgbClr val="00B050"/>
                </a:solidFill>
              </a:rPr>
              <a:t>	Instrucción </a:t>
            </a:r>
            <a:r>
              <a:rPr lang="es-ES" dirty="0">
                <a:solidFill>
                  <a:srgbClr val="00B050"/>
                </a:solidFill>
              </a:rPr>
              <a:t>n</a:t>
            </a:r>
          </a:p>
          <a:p>
            <a:pPr marL="450850" indent="0">
              <a:buNone/>
            </a:pPr>
            <a:r>
              <a:rPr lang="es-ES" dirty="0" smtClean="0">
                <a:solidFill>
                  <a:srgbClr val="FF0000"/>
                </a:solidFill>
              </a:rPr>
              <a:t>Fin Mientras</a:t>
            </a:r>
            <a:endParaRPr lang="es-ES" dirty="0">
              <a:solidFill>
                <a:srgbClr val="FF0000"/>
              </a:solidFill>
            </a:endParaRPr>
          </a:p>
          <a:p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2470245"/>
            <a:ext cx="6436702" cy="3430394"/>
          </a:xfrm>
          <a:ln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285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EJEMPLO 1:</a:t>
            </a:r>
          </a:p>
          <a:p>
            <a:r>
              <a:rPr lang="es-ES" dirty="0" smtClean="0"/>
              <a:t>Ingrese </a:t>
            </a:r>
            <a:r>
              <a:rPr lang="es-ES" dirty="0"/>
              <a:t>un texto y muestre 10 veces el texto ingresado, enumerándolos.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2"/>
            <a:ext cx="8024428" cy="427656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7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5" y="2587515"/>
            <a:ext cx="6400265" cy="4095692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0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EJEMPLO 2:</a:t>
            </a:r>
          </a:p>
          <a:p>
            <a:r>
              <a:rPr lang="es-ES" dirty="0" smtClean="0"/>
              <a:t>Calcular </a:t>
            </a:r>
            <a:r>
              <a:rPr lang="es-ES" dirty="0"/>
              <a:t>mediante un algoritmo repetitivo la suma de los </a:t>
            </a:r>
            <a:r>
              <a:rPr lang="es-ES" dirty="0" smtClean="0"/>
              <a:t>N </a:t>
            </a:r>
            <a:r>
              <a:rPr lang="es-ES" dirty="0"/>
              <a:t>primeros números </a:t>
            </a:r>
            <a:r>
              <a:rPr lang="es-ES" dirty="0" smtClean="0"/>
              <a:t>naturales.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4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5" y="2587516"/>
            <a:ext cx="6400265" cy="4095692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3:</a:t>
            </a:r>
          </a:p>
          <a:p>
            <a:r>
              <a:rPr lang="es-ES" dirty="0" smtClean="0"/>
              <a:t>Calcular </a:t>
            </a:r>
            <a:r>
              <a:rPr lang="es-ES" dirty="0"/>
              <a:t>y visualizar la suma y el producto de los números naturales pares comprendidos entre 20 y 50 ambos </a:t>
            </a:r>
            <a:r>
              <a:rPr lang="es-ES" dirty="0" smtClean="0"/>
              <a:t>inclusive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10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5" y="2587517"/>
            <a:ext cx="6400265" cy="4095692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2047161"/>
            <a:ext cx="8024428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4:</a:t>
            </a:r>
          </a:p>
          <a:p>
            <a:r>
              <a:rPr lang="es-ES" dirty="0" smtClean="0"/>
              <a:t>Mostrar </a:t>
            </a:r>
            <a:r>
              <a:rPr lang="es-ES" dirty="0"/>
              <a:t>el promedio de 8 notas de  un alumno. Se debe validar las notas (debe estar entre 0 y </a:t>
            </a:r>
            <a:r>
              <a:rPr lang="es-ES" dirty="0" smtClean="0"/>
              <a:t>20, inclusive).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98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3" y="2587516"/>
            <a:ext cx="6400268" cy="409569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8" y="2047162"/>
            <a:ext cx="8024429" cy="4276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</a:t>
            </a:r>
            <a:r>
              <a:rPr lang="es-PE" dirty="0" smtClean="0"/>
              <a:t>PSEINT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3161959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5:</a:t>
            </a:r>
          </a:p>
          <a:p>
            <a:r>
              <a:rPr lang="es-ES" dirty="0" smtClean="0"/>
              <a:t>Escriba un programa que elabore la tabla de multiplicar.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73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r>
              <a:rPr lang="es-PE" dirty="0" smtClean="0"/>
              <a:t>Utiliza procesos repetitivos con el código DO / WHILE (Hacer - Mientras)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21" y="2587515"/>
            <a:ext cx="6400270" cy="4095695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</a:t>
            </a:r>
            <a:r>
              <a:rPr lang="es-PE" dirty="0" smtClean="0"/>
              <a:t>EJEMPLOS </a:t>
            </a:r>
            <a:r>
              <a:rPr lang="es-PE" dirty="0"/>
              <a:t>EN PSEINT</a:t>
            </a: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5539487" y="1889296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Resultado 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11" name="Flecha a la derecha con bandas 10"/>
          <p:cNvSpPr/>
          <p:nvPr/>
        </p:nvSpPr>
        <p:spPr>
          <a:xfrm>
            <a:off x="4504049" y="2933700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889296"/>
            <a:ext cx="568854" cy="546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1" y="2587515"/>
            <a:ext cx="2809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PYTHON: El bucle </a:t>
            </a:r>
            <a:r>
              <a:rPr lang="es-PE" dirty="0" err="1"/>
              <a:t>while</a:t>
            </a:r>
            <a:r>
              <a:rPr lang="es-PE" dirty="0"/>
              <a:t> 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 bucle </a:t>
            </a:r>
            <a:r>
              <a:rPr lang="es-ES" b="1" dirty="0" err="1">
                <a:solidFill>
                  <a:srgbClr val="FF0000"/>
                </a:solidFill>
              </a:rPr>
              <a:t>while</a:t>
            </a:r>
            <a:r>
              <a:rPr lang="es-ES" dirty="0"/>
              <a:t> permite repetir la ejecución de un grupo de instrucciones mientras se cumpla una condición (es decir, mientras la condición tenga el valor True).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La sintaxis del bucle </a:t>
            </a:r>
            <a:r>
              <a:rPr lang="es-ES" dirty="0" err="1">
                <a:solidFill>
                  <a:srgbClr val="FF0000"/>
                </a:solidFill>
              </a:rPr>
              <a:t>while</a:t>
            </a:r>
            <a:r>
              <a:rPr lang="es-ES" dirty="0"/>
              <a:t> es la siguiente: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61" y="4185442"/>
            <a:ext cx="4548116" cy="1110274"/>
          </a:xfrm>
        </p:spPr>
      </p:pic>
      <p:sp>
        <p:nvSpPr>
          <p:cNvPr id="15" name="Flecha a la derecha con bandas 14"/>
          <p:cNvSpPr/>
          <p:nvPr/>
        </p:nvSpPr>
        <p:spPr>
          <a:xfrm>
            <a:off x="5733579" y="4473879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1372" y="2224725"/>
            <a:ext cx="3245894" cy="19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7" r="33287" b="49166"/>
          <a:stretch/>
        </p:blipFill>
        <p:spPr>
          <a:xfrm>
            <a:off x="4451527" y="1969685"/>
            <a:ext cx="7564757" cy="1870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1: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El </a:t>
            </a:r>
            <a:r>
              <a:rPr lang="es-ES" dirty="0"/>
              <a:t>siguiente programa escribe los números del 1 al </a:t>
            </a:r>
            <a:r>
              <a:rPr lang="es-ES" dirty="0" smtClean="0"/>
              <a:t>3.</a:t>
            </a: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62" r="33287" b="17639"/>
          <a:stretch/>
        </p:blipFill>
        <p:spPr>
          <a:xfrm>
            <a:off x="4451526" y="3981157"/>
            <a:ext cx="7564757" cy="1764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51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670" r="29576" b="49125"/>
          <a:stretch/>
        </p:blipFill>
        <p:spPr>
          <a:xfrm>
            <a:off x="4451527" y="1969685"/>
            <a:ext cx="7564756" cy="1786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2: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Veamos una variante del ejemplo anterior.</a:t>
            </a: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087" r="29576" b="12565"/>
          <a:stretch/>
        </p:blipFill>
        <p:spPr>
          <a:xfrm>
            <a:off x="4451527" y="3882683"/>
            <a:ext cx="7564756" cy="1966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52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r="20091" b="39932"/>
          <a:stretch/>
        </p:blipFill>
        <p:spPr>
          <a:xfrm>
            <a:off x="4362801" y="1990052"/>
            <a:ext cx="7653482" cy="2199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3: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Este programa permite adivinar un número, analicémoslo.</a:t>
            </a: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42" r="20091" b="3633"/>
          <a:stretch/>
        </p:blipFill>
        <p:spPr>
          <a:xfrm>
            <a:off x="4362801" y="4299044"/>
            <a:ext cx="7653482" cy="16551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60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1" r="23932" b="60138"/>
          <a:stretch/>
        </p:blipFill>
        <p:spPr>
          <a:xfrm>
            <a:off x="4362801" y="1990052"/>
            <a:ext cx="7674524" cy="1230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4: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Ingrese </a:t>
            </a:r>
            <a:r>
              <a:rPr lang="es-ES" dirty="0"/>
              <a:t>un texto y muestre 10 veces el texto ingresado, </a:t>
            </a:r>
            <a:r>
              <a:rPr lang="es-ES" dirty="0" smtClean="0"/>
              <a:t>enumerándolos.</a:t>
            </a: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0" r="23932" b="9304"/>
          <a:stretch/>
        </p:blipFill>
        <p:spPr>
          <a:xfrm>
            <a:off x="4362801" y="3425588"/>
            <a:ext cx="7674524" cy="2528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2" r="10336" b="33998"/>
          <a:stretch/>
        </p:blipFill>
        <p:spPr>
          <a:xfrm>
            <a:off x="4344759" y="1969685"/>
            <a:ext cx="7671525" cy="20154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5: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Elabore un programa que calcule la </a:t>
            </a:r>
            <a:r>
              <a:rPr lang="es-ES" dirty="0"/>
              <a:t>suma de los N primeros números naturales.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2" r="10336" b="5104"/>
          <a:stretch/>
        </p:blipFill>
        <p:spPr>
          <a:xfrm>
            <a:off x="4344759" y="4189863"/>
            <a:ext cx="7671525" cy="111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61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10896" b="42472"/>
          <a:stretch/>
        </p:blipFill>
        <p:spPr>
          <a:xfrm>
            <a:off x="4297335" y="1969685"/>
            <a:ext cx="7711761" cy="1783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6: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Calcular </a:t>
            </a:r>
            <a:r>
              <a:rPr lang="es-ES" dirty="0"/>
              <a:t>y visualizar la suma y el producto de los números naturales pares comprendidos entre 20 y 50 ambos inclusive.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4" r="10896" b="11404"/>
          <a:stretch/>
        </p:blipFill>
        <p:spPr>
          <a:xfrm>
            <a:off x="4297334" y="3998795"/>
            <a:ext cx="7711761" cy="12555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44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1" r="16838" b="41678"/>
          <a:stretch/>
        </p:blipFill>
        <p:spPr>
          <a:xfrm>
            <a:off x="4297334" y="1969466"/>
            <a:ext cx="7699048" cy="1988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3419901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EJEMPLO 7: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Mostrar </a:t>
            </a:r>
            <a:r>
              <a:rPr lang="es-ES" dirty="0"/>
              <a:t>el promedio de 8 notas de  un alumno. Se debe validar las notas (debe estar entre 0 y 20, inclusive).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</p:txBody>
      </p:sp>
      <p:sp>
        <p:nvSpPr>
          <p:cNvPr id="13" name="Flecha doblada 12"/>
          <p:cNvSpPr/>
          <p:nvPr/>
        </p:nvSpPr>
        <p:spPr>
          <a:xfrm flipV="1">
            <a:off x="6345845" y="6224129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5" r="16838" b="4893"/>
          <a:stretch/>
        </p:blipFill>
        <p:spPr>
          <a:xfrm>
            <a:off x="4297334" y="4080682"/>
            <a:ext cx="7699048" cy="17466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86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199" y="2224725"/>
            <a:ext cx="5494361" cy="392143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 smtClean="0"/>
              <a:t>Mostrar </a:t>
            </a:r>
            <a:r>
              <a:rPr lang="es-ES" sz="2000" dirty="0"/>
              <a:t>50 veces la palabra </a:t>
            </a:r>
            <a:r>
              <a:rPr lang="es-ES" sz="2000" dirty="0" smtClean="0"/>
              <a:t>“SENTENCIA”.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 smtClean="0"/>
              <a:t>Visualice </a:t>
            </a:r>
            <a:r>
              <a:rPr lang="es-ES" sz="2000" dirty="0"/>
              <a:t>los 80 primeros números naturales, finalizado esto muestre la </a:t>
            </a:r>
            <a:r>
              <a:rPr lang="es-ES" sz="2000" dirty="0" smtClean="0"/>
              <a:t>suma.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 smtClean="0"/>
              <a:t>Visualice los 80 primeros números y </a:t>
            </a:r>
            <a:r>
              <a:rPr lang="es-ES" sz="2000" dirty="0"/>
              <a:t>muestre el promedio de dichos </a:t>
            </a:r>
            <a:r>
              <a:rPr lang="es-ES" sz="2000" dirty="0" smtClean="0"/>
              <a:t>números.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ES" sz="2000" dirty="0" smtClean="0"/>
              <a:t>Digite </a:t>
            </a:r>
            <a:r>
              <a:rPr lang="es-ES" sz="2000" dirty="0"/>
              <a:t>números enteros, el proceso de ingreso finalizará al digitar un número impar, cuando esto se de visualice la cantidad de números ingresados y su promedio</a:t>
            </a:r>
            <a:r>
              <a:rPr lang="es-ES" sz="2000" dirty="0" smtClean="0"/>
              <a:t>.</a:t>
            </a:r>
            <a:endParaRPr lang="es-ES" sz="2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332559" y="2224725"/>
            <a:ext cx="5363571" cy="392143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5"/>
            </a:pPr>
            <a:r>
              <a:rPr lang="es-ES" sz="2000" dirty="0" smtClean="0"/>
              <a:t>Ingrese </a:t>
            </a:r>
            <a:r>
              <a:rPr lang="es-ES" sz="2000" dirty="0"/>
              <a:t>números, finalice el ingreso al digitar un número negativo, cuando esto ocurra muestre el </a:t>
            </a:r>
            <a:r>
              <a:rPr lang="es-ES" sz="2000" dirty="0" smtClean="0"/>
              <a:t>promedio.</a:t>
            </a:r>
          </a:p>
          <a:p>
            <a:pPr marL="457200" indent="-457200">
              <a:lnSpc>
                <a:spcPct val="100000"/>
              </a:lnSpc>
              <a:buAutoNum type="arabicPeriod" startAt="5"/>
            </a:pPr>
            <a:r>
              <a:rPr lang="es-ES" sz="2000" dirty="0" smtClean="0"/>
              <a:t>Muestre </a:t>
            </a:r>
            <a:r>
              <a:rPr lang="es-ES" sz="2000" dirty="0"/>
              <a:t>la suma de los 200 primeros términos de la serie: 6,11,16,21,26,31</a:t>
            </a:r>
            <a:r>
              <a:rPr lang="es-ES" sz="2000" dirty="0" smtClean="0"/>
              <a:t>,…</a:t>
            </a:r>
          </a:p>
          <a:p>
            <a:pPr marL="457200" indent="-457200">
              <a:lnSpc>
                <a:spcPct val="100000"/>
              </a:lnSpc>
              <a:buAutoNum type="arabicPeriod" startAt="5"/>
            </a:pPr>
            <a:r>
              <a:rPr lang="es-ES" sz="2000" dirty="0" smtClean="0"/>
              <a:t>Muestre la </a:t>
            </a:r>
            <a:r>
              <a:rPr lang="es-ES" sz="2000" dirty="0"/>
              <a:t>suma y promedio de los 150 primeros términos de la serie: 3,4,6,9,13,18</a:t>
            </a:r>
            <a:r>
              <a:rPr lang="es-ES" sz="2000" dirty="0" smtClean="0"/>
              <a:t>,…</a:t>
            </a:r>
            <a:endParaRPr lang="es-PE" sz="2000" dirty="0">
              <a:cs typeface="Consolas" panose="020B0609020204030204" pitchFamily="49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1" y="5616729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599714" y="5616729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b="1" dirty="0" smtClean="0"/>
              <a:t>ESTRUCTURA DE </a:t>
            </a:r>
            <a:r>
              <a:rPr lang="es-PE" b="1" dirty="0" smtClean="0"/>
              <a:t>ITERACIÓN I</a:t>
            </a:r>
            <a:endParaRPr lang="es-PE" b="1" dirty="0" smtClean="0"/>
          </a:p>
          <a:p>
            <a:r>
              <a:rPr lang="es-PE" dirty="0" smtClean="0"/>
              <a:t>¿Qué es un Bucle?</a:t>
            </a:r>
          </a:p>
          <a:p>
            <a:r>
              <a:rPr lang="es-PE" dirty="0" smtClean="0"/>
              <a:t>Algoritmo de Estructura Repetitiva</a:t>
            </a:r>
          </a:p>
          <a:p>
            <a:r>
              <a:rPr lang="es-PE" dirty="0" smtClean="0"/>
              <a:t>Estructura de Iteración (Hacer - Mientras)</a:t>
            </a:r>
          </a:p>
          <a:p>
            <a:r>
              <a:rPr lang="es-PE" dirty="0" smtClean="0"/>
              <a:t>Estructura Do / </a:t>
            </a:r>
            <a:r>
              <a:rPr lang="es-PE" dirty="0" err="1" smtClean="0"/>
              <a:t>While</a:t>
            </a:r>
            <a:endParaRPr lang="es-PE" dirty="0" smtClean="0"/>
          </a:p>
          <a:p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1142"/>
            <a:ext cx="5181600" cy="2908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 b="5019"/>
          <a:stretch/>
        </p:blipFill>
        <p:spPr>
          <a:xfrm>
            <a:off x="3450608" y="2486375"/>
            <a:ext cx="4185882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PARA ANALIZAR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/>
              <a:t>Recuerdas el día en el que tenías que regar 10 flores? </a:t>
            </a:r>
          </a:p>
          <a:p>
            <a:r>
              <a:rPr lang="es-ES" dirty="0"/>
              <a:t>¿O cuando tuviste que llenar 20 vasos de </a:t>
            </a:r>
            <a:r>
              <a:rPr lang="es-ES" dirty="0" smtClean="0"/>
              <a:t>agua?</a:t>
            </a:r>
            <a:endParaRPr lang="es-ES" dirty="0"/>
          </a:p>
          <a:p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sz="2800" b="1" dirty="0" smtClean="0"/>
              <a:t>¿</a:t>
            </a:r>
            <a:r>
              <a:rPr lang="es-ES" sz="2800" b="1" dirty="0"/>
              <a:t>Qué procesos se repiten?</a:t>
            </a:r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88861" y="4033528"/>
            <a:ext cx="2410184" cy="21126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0683" y="2224725"/>
            <a:ext cx="2977331" cy="29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PARA ANALIZAR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Imagínate que debes desarrollar un programa que debe imprimir la misma declaración </a:t>
            </a:r>
            <a:r>
              <a:rPr lang="es-ES" dirty="0" smtClean="0"/>
              <a:t>100 000 </a:t>
            </a:r>
            <a:r>
              <a:rPr lang="es-ES" dirty="0"/>
              <a:t>veces.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3200" dirty="0" smtClean="0">
                <a:solidFill>
                  <a:srgbClr val="FF0000"/>
                </a:solidFill>
              </a:rPr>
              <a:t>¿</a:t>
            </a:r>
            <a:r>
              <a:rPr lang="es-ES" sz="3200" dirty="0">
                <a:solidFill>
                  <a:srgbClr val="FF0000"/>
                </a:solidFill>
              </a:rPr>
              <a:t>Te atreverías a repetir esa declaración </a:t>
            </a:r>
            <a:r>
              <a:rPr lang="es-ES" sz="3200" dirty="0" smtClean="0">
                <a:solidFill>
                  <a:srgbClr val="FF0000"/>
                </a:solidFill>
              </a:rPr>
              <a:t>100 000 </a:t>
            </a:r>
            <a:r>
              <a:rPr lang="es-ES" sz="3200" dirty="0">
                <a:solidFill>
                  <a:srgbClr val="FF0000"/>
                </a:solidFill>
              </a:rPr>
              <a:t>veces, de forma manual?</a:t>
            </a:r>
          </a:p>
          <a:p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79" y="2593961"/>
            <a:ext cx="4774442" cy="31829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 BUCLE?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Es una estructura que permite repetir varias veces una determinada tarea hasta conseguir nuestro objetivo, es decir resolver un problema.</a:t>
            </a:r>
          </a:p>
          <a:p>
            <a:pPr marL="0" indent="0">
              <a:buNone/>
            </a:pPr>
            <a:r>
              <a:rPr lang="es-ES" b="1" u="sng" dirty="0" smtClean="0"/>
              <a:t>TIPOS</a:t>
            </a:r>
            <a:r>
              <a:rPr lang="es-ES" dirty="0" smtClean="0"/>
              <a:t>:</a:t>
            </a:r>
            <a:endParaRPr lang="es-ES" dirty="0"/>
          </a:p>
          <a:p>
            <a:r>
              <a:rPr lang="es-ES" dirty="0"/>
              <a:t>Cuando las repeticiones depende de que la condición sea verdadera (true): </a:t>
            </a:r>
            <a:r>
              <a:rPr lang="es-ES" b="1" dirty="0">
                <a:solidFill>
                  <a:srgbClr val="00B050"/>
                </a:solidFill>
              </a:rPr>
              <a:t>MIENTRAS </a:t>
            </a:r>
            <a:r>
              <a:rPr lang="es-ES" b="1" dirty="0" smtClean="0">
                <a:solidFill>
                  <a:srgbClr val="00B050"/>
                </a:solidFill>
              </a:rPr>
              <a:t>= WHILE </a:t>
            </a:r>
            <a:endParaRPr lang="es-ES" b="1" dirty="0">
              <a:solidFill>
                <a:srgbClr val="00B050"/>
              </a:solidFill>
            </a:endParaRPr>
          </a:p>
          <a:p>
            <a:r>
              <a:rPr lang="es-ES" dirty="0" smtClean="0"/>
              <a:t>Cuando </a:t>
            </a:r>
            <a:r>
              <a:rPr lang="es-ES" dirty="0"/>
              <a:t>se conoce el total de veces de la </a:t>
            </a:r>
            <a:r>
              <a:rPr lang="es-ES" dirty="0" smtClean="0"/>
              <a:t>repetición: </a:t>
            </a:r>
            <a:r>
              <a:rPr lang="es-ES" b="1" dirty="0" smtClean="0">
                <a:solidFill>
                  <a:srgbClr val="00B050"/>
                </a:solidFill>
              </a:rPr>
              <a:t>PARA </a:t>
            </a:r>
            <a:r>
              <a:rPr lang="es-ES" b="1" dirty="0">
                <a:solidFill>
                  <a:srgbClr val="00B050"/>
                </a:solidFill>
              </a:rPr>
              <a:t>= FOR</a:t>
            </a:r>
          </a:p>
          <a:p>
            <a:endParaRPr lang="es-ES" dirty="0"/>
          </a:p>
        </p:txBody>
      </p:sp>
      <p:sp>
        <p:nvSpPr>
          <p:cNvPr id="13" name="Marcador de contenid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b="16296"/>
          <a:stretch/>
        </p:blipFill>
        <p:spPr>
          <a:xfrm>
            <a:off x="6336996" y="2841137"/>
            <a:ext cx="4852008" cy="26886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2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BUCLE MIENTRAS (WHILE)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En este tipo de iteración, siempre y cuando la </a:t>
            </a:r>
            <a:r>
              <a:rPr lang="es-ES" b="1" dirty="0" smtClean="0">
                <a:solidFill>
                  <a:srgbClr val="FF0000"/>
                </a:solidFill>
              </a:rPr>
              <a:t>CONDICIÓN</a:t>
            </a:r>
            <a:r>
              <a:rPr lang="es-ES" dirty="0" smtClean="0"/>
              <a:t> se </a:t>
            </a:r>
            <a:r>
              <a:rPr lang="es-ES" dirty="0"/>
              <a:t>evalúe como </a:t>
            </a:r>
            <a:r>
              <a:rPr lang="es-ES" b="1" dirty="0" smtClean="0">
                <a:solidFill>
                  <a:srgbClr val="00B050"/>
                </a:solidFill>
              </a:rPr>
              <a:t>True</a:t>
            </a:r>
            <a:r>
              <a:rPr lang="es-ES" dirty="0" smtClean="0"/>
              <a:t>, </a:t>
            </a:r>
            <a:r>
              <a:rPr lang="es-ES" dirty="0"/>
              <a:t>la declaración o bloque de instrucciones se seguirán ejecutando. Por lo tanto, el flujo ejecutará todas las sentencias dentro del bloque </a:t>
            </a:r>
            <a:r>
              <a:rPr lang="es-ES" dirty="0" smtClean="0"/>
              <a:t>del </a:t>
            </a:r>
            <a:r>
              <a:rPr lang="es-ES" dirty="0"/>
              <a:t>bucle y si el condicionante del mismo es </a:t>
            </a:r>
            <a:r>
              <a:rPr lang="es-ES" b="1" dirty="0" smtClean="0">
                <a:solidFill>
                  <a:srgbClr val="00B050"/>
                </a:solidFill>
              </a:rPr>
              <a:t>False</a:t>
            </a:r>
            <a:r>
              <a:rPr lang="es-ES" dirty="0" smtClean="0"/>
              <a:t>, </a:t>
            </a:r>
            <a:r>
              <a:rPr lang="es-ES" dirty="0"/>
              <a:t>se ejecutarán las siguientes sentencias después del </a:t>
            </a:r>
            <a:r>
              <a:rPr lang="es-ES" dirty="0" err="1"/>
              <a:t>while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2"/>
          <a:srcRect l="4066" t="2655" r="2894" b="1740"/>
          <a:stretch/>
        </p:blipFill>
        <p:spPr>
          <a:xfrm>
            <a:off x="7227627" y="2302050"/>
            <a:ext cx="3070746" cy="3766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 contador?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entiende por contador una variable que lleva la cuenta del número de veces que se ha cumplido una condición.</a:t>
            </a:r>
          </a:p>
          <a:p>
            <a:pPr marL="0" indent="0">
              <a:buNone/>
            </a:pPr>
            <a:r>
              <a:rPr lang="es-ES" b="1" u="sng" dirty="0" smtClean="0"/>
              <a:t>Sintaxis</a:t>
            </a:r>
            <a:r>
              <a:rPr lang="es-ES" dirty="0"/>
              <a:t>:</a:t>
            </a:r>
          </a:p>
          <a:p>
            <a:pPr marL="0" indent="0" algn="ctr">
              <a:buNone/>
            </a:pPr>
            <a:r>
              <a:rPr lang="es-ES" b="1" dirty="0">
                <a:solidFill>
                  <a:srgbClr val="00B050"/>
                </a:solidFill>
              </a:rPr>
              <a:t>v</a:t>
            </a:r>
            <a:r>
              <a:rPr lang="es-ES" b="1" dirty="0" smtClean="0">
                <a:solidFill>
                  <a:srgbClr val="00B050"/>
                </a:solidFill>
              </a:rPr>
              <a:t>ariable = </a:t>
            </a:r>
            <a:r>
              <a:rPr lang="es-ES" b="1" dirty="0">
                <a:solidFill>
                  <a:srgbClr val="00B050"/>
                </a:solidFill>
              </a:rPr>
              <a:t>variable ± constante</a:t>
            </a:r>
          </a:p>
          <a:p>
            <a:pPr marL="0" indent="0">
              <a:buNone/>
            </a:pPr>
            <a:r>
              <a:rPr lang="es-ES" b="1" u="sng" dirty="0" smtClean="0"/>
              <a:t>Donde</a:t>
            </a:r>
            <a:r>
              <a:rPr lang="es-ES" dirty="0" smtClean="0"/>
              <a:t>: </a:t>
            </a:r>
            <a:endParaRPr lang="es-ES" dirty="0"/>
          </a:p>
          <a:p>
            <a:pPr marL="0" indent="0" algn="ctr">
              <a:buNone/>
            </a:pPr>
            <a:r>
              <a:rPr lang="es-ES" b="1" dirty="0">
                <a:solidFill>
                  <a:srgbClr val="00B050"/>
                </a:solidFill>
              </a:rPr>
              <a:t>constante </a:t>
            </a:r>
            <a:r>
              <a:rPr lang="es-ES" b="1" dirty="0" smtClean="0">
                <a:solidFill>
                  <a:srgbClr val="00B050"/>
                </a:solidFill>
              </a:rPr>
              <a:t>= 1, 2, 3, 4, 5, 6, ...</a:t>
            </a:r>
            <a:endParaRPr lang="es-ES" b="1" dirty="0">
              <a:solidFill>
                <a:srgbClr val="00B050"/>
              </a:solidFill>
            </a:endParaRPr>
          </a:p>
          <a:p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>
          <a:xfrm>
            <a:off x="6172200" y="2906973"/>
            <a:ext cx="5181600" cy="3239186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Saber </a:t>
            </a:r>
            <a:r>
              <a:rPr lang="es-ES" dirty="0" smtClean="0"/>
              <a:t>la </a:t>
            </a:r>
            <a:r>
              <a:rPr lang="es-ES" dirty="0"/>
              <a:t>cantidad de alumnos </a:t>
            </a:r>
            <a:r>
              <a:rPr lang="es-ES" dirty="0" smtClean="0"/>
              <a:t>desaprobados:</a:t>
            </a:r>
            <a:endParaRPr lang="es-ES" dirty="0"/>
          </a:p>
          <a:p>
            <a:pPr marL="0" indent="0" algn="ctr">
              <a:buNone/>
            </a:pPr>
            <a:r>
              <a:rPr lang="es-ES" dirty="0" err="1">
                <a:solidFill>
                  <a:srgbClr val="FF0000"/>
                </a:solidFill>
              </a:rPr>
              <a:t>c</a:t>
            </a:r>
            <a:r>
              <a:rPr lang="es-ES" dirty="0" err="1" smtClean="0">
                <a:solidFill>
                  <a:srgbClr val="FF0000"/>
                </a:solidFill>
              </a:rPr>
              <a:t>ant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cant</a:t>
            </a:r>
            <a:r>
              <a:rPr lang="es-ES" dirty="0" smtClean="0">
                <a:solidFill>
                  <a:srgbClr val="FF0000"/>
                </a:solidFill>
              </a:rPr>
              <a:t> + 1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Conocer el total de mujeres que han ingresado al </a:t>
            </a:r>
            <a:r>
              <a:rPr lang="es-ES" dirty="0" smtClean="0"/>
              <a:t>cine:</a:t>
            </a:r>
            <a:endParaRPr lang="es-ES" dirty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total_mujeres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total_mujeres</a:t>
            </a:r>
            <a:r>
              <a:rPr lang="es-ES" dirty="0" smtClean="0">
                <a:solidFill>
                  <a:srgbClr val="FF0000"/>
                </a:solidFill>
              </a:rPr>
              <a:t> + 1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Obtener </a:t>
            </a:r>
            <a:r>
              <a:rPr lang="es-ES" dirty="0" smtClean="0"/>
              <a:t>cuántos </a:t>
            </a:r>
            <a:r>
              <a:rPr lang="es-ES" dirty="0"/>
              <a:t>depósitos </a:t>
            </a:r>
            <a:r>
              <a:rPr lang="es-ES" dirty="0" smtClean="0"/>
              <a:t>ha </a:t>
            </a:r>
            <a:r>
              <a:rPr lang="es-ES" dirty="0"/>
              <a:t>realizado el cliente en un </a:t>
            </a:r>
            <a:r>
              <a:rPr lang="es-ES" dirty="0" smtClean="0"/>
              <a:t>día:</a:t>
            </a:r>
            <a:endParaRPr lang="es-ES" dirty="0"/>
          </a:p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</a:t>
            </a:r>
            <a:r>
              <a:rPr lang="es-ES" dirty="0" smtClean="0">
                <a:solidFill>
                  <a:srgbClr val="FF0000"/>
                </a:solidFill>
              </a:rPr>
              <a:t>eposito = deposito + 1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Obtener el total de computadoras dañadas en el último </a:t>
            </a:r>
            <a:r>
              <a:rPr lang="es-ES" dirty="0" smtClean="0"/>
              <a:t>mes:</a:t>
            </a:r>
            <a:endParaRPr lang="es-ES" dirty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total_comp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total_comp</a:t>
            </a:r>
            <a:r>
              <a:rPr lang="es-ES" dirty="0" smtClean="0">
                <a:solidFill>
                  <a:srgbClr val="FF0000"/>
                </a:solidFill>
              </a:rPr>
              <a:t> + 1</a:t>
            </a:r>
            <a:endParaRPr lang="es-ES" dirty="0">
              <a:solidFill>
                <a:srgbClr val="FF0000"/>
              </a:solidFill>
            </a:endParaRPr>
          </a:p>
          <a:p>
            <a:endParaRPr lang="es-ES" dirty="0"/>
          </a:p>
        </p:txBody>
      </p:sp>
      <p:sp>
        <p:nvSpPr>
          <p:cNvPr id="29" name="Redondear rectángulo de esquina diagonal 28"/>
          <p:cNvSpPr/>
          <p:nvPr/>
        </p:nvSpPr>
        <p:spPr>
          <a:xfrm>
            <a:off x="6172200" y="2224725"/>
            <a:ext cx="3681484" cy="40929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latin typeface="Muller Regular" pitchFamily="50" charset="0"/>
              </a:rPr>
              <a:t>Ejemplos de contadores:  </a:t>
            </a:r>
            <a:endParaRPr lang="es-ES" sz="2000" dirty="0">
              <a:latin typeface="Mull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 acumulador?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Se entiende por acumulador una variable que acumula el resultado de una operación.</a:t>
            </a:r>
          </a:p>
          <a:p>
            <a:pPr marL="0" indent="0">
              <a:buNone/>
            </a:pPr>
            <a:endParaRPr lang="es-ES" sz="2800" b="1" u="sng" dirty="0" smtClean="0"/>
          </a:p>
          <a:p>
            <a:pPr marL="0" indent="0">
              <a:buNone/>
            </a:pPr>
            <a:r>
              <a:rPr lang="es-ES" sz="2800" b="1" u="sng" dirty="0" smtClean="0"/>
              <a:t>Sintaxis</a:t>
            </a:r>
            <a:r>
              <a:rPr lang="es-ES" sz="2800" dirty="0"/>
              <a:t>:</a:t>
            </a:r>
          </a:p>
          <a:p>
            <a:pPr marL="0" indent="0" algn="ctr">
              <a:buNone/>
            </a:pPr>
            <a:endParaRPr lang="es-ES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rgbClr val="00B050"/>
                </a:solidFill>
              </a:rPr>
              <a:t>variable1 = </a:t>
            </a:r>
            <a:r>
              <a:rPr lang="es-ES" dirty="0">
                <a:solidFill>
                  <a:srgbClr val="00B050"/>
                </a:solidFill>
              </a:rPr>
              <a:t>variable1 ± variable2</a:t>
            </a:r>
          </a:p>
          <a:p>
            <a:endParaRPr lang="es-ES" sz="2800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6172200" y="2797791"/>
            <a:ext cx="5181600" cy="3348368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Monto total  a pagar de las compras de un </a:t>
            </a:r>
            <a:r>
              <a:rPr lang="es-ES" dirty="0" smtClean="0"/>
              <a:t>cliente:</a:t>
            </a:r>
            <a:endParaRPr lang="es-ES" dirty="0"/>
          </a:p>
          <a:p>
            <a:pPr marL="0" indent="0" algn="ctr">
              <a:buNone/>
            </a:pPr>
            <a:r>
              <a:rPr lang="es-ES" dirty="0" smtClean="0">
                <a:solidFill>
                  <a:srgbClr val="FF0000"/>
                </a:solidFill>
              </a:rPr>
              <a:t>total = total </a:t>
            </a:r>
            <a:r>
              <a:rPr lang="es-ES" dirty="0">
                <a:solidFill>
                  <a:srgbClr val="FF0000"/>
                </a:solidFill>
              </a:rPr>
              <a:t>+ subtotal</a:t>
            </a:r>
          </a:p>
          <a:p>
            <a:r>
              <a:rPr lang="es-ES" dirty="0"/>
              <a:t>El ingreso total de las matrículas de los alumnos de desarrollo de sistemas, semestre 2019- </a:t>
            </a:r>
            <a:r>
              <a:rPr lang="es-ES" dirty="0" smtClean="0"/>
              <a:t>I:</a:t>
            </a:r>
            <a:endParaRPr lang="es-ES" dirty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total_mat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total_mat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+ </a:t>
            </a:r>
            <a:r>
              <a:rPr lang="es-ES" dirty="0" err="1">
                <a:solidFill>
                  <a:srgbClr val="FF0000"/>
                </a:solidFill>
              </a:rPr>
              <a:t>monto_mat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Total de descuento de los clientes atendidos en la última </a:t>
            </a:r>
            <a:r>
              <a:rPr lang="es-ES" dirty="0" smtClean="0"/>
              <a:t>semana:</a:t>
            </a:r>
            <a:endParaRPr lang="es-ES" dirty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total_desc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total_desc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+ descuento</a:t>
            </a:r>
          </a:p>
          <a:p>
            <a:r>
              <a:rPr lang="es-ES" dirty="0"/>
              <a:t>Peso total de las niñas atendidas en el turno </a:t>
            </a:r>
            <a:r>
              <a:rPr lang="es-ES" dirty="0" smtClean="0"/>
              <a:t>mañana:</a:t>
            </a:r>
            <a:endParaRPr lang="es-ES" dirty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peso_total</a:t>
            </a:r>
            <a:r>
              <a:rPr lang="es-ES" dirty="0" smtClean="0">
                <a:solidFill>
                  <a:srgbClr val="FF0000"/>
                </a:solidFill>
              </a:rPr>
              <a:t> = </a:t>
            </a:r>
            <a:r>
              <a:rPr lang="es-ES" dirty="0" err="1" smtClean="0">
                <a:solidFill>
                  <a:srgbClr val="FF0000"/>
                </a:solidFill>
              </a:rPr>
              <a:t>peso_total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+ peso</a:t>
            </a:r>
          </a:p>
          <a:p>
            <a:endParaRPr lang="es-ES" dirty="0"/>
          </a:p>
        </p:txBody>
      </p:sp>
      <p:sp>
        <p:nvSpPr>
          <p:cNvPr id="41" name="Redondear rectángulo de esquina diagonal 40"/>
          <p:cNvSpPr/>
          <p:nvPr/>
        </p:nvSpPr>
        <p:spPr>
          <a:xfrm>
            <a:off x="6172200" y="2224725"/>
            <a:ext cx="3681484" cy="409293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latin typeface="Muller Regular" pitchFamily="50" charset="0"/>
              </a:rPr>
              <a:t>Ejemplos de contadores:  </a:t>
            </a:r>
            <a:endParaRPr lang="es-ES" sz="2000" dirty="0">
              <a:latin typeface="Mull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1" grpId="0" animBg="1"/>
    </p:bld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2600</TotalTime>
  <Words>992</Words>
  <Application>Microsoft Office PowerPoint</Application>
  <PresentationFormat>Panorámica</PresentationFormat>
  <Paragraphs>140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Arial</vt:lpstr>
      <vt:lpstr>Stag Light</vt:lpstr>
      <vt:lpstr>Muller Regular</vt:lpstr>
      <vt:lpstr>Calibri</vt:lpstr>
      <vt:lpstr>Wingdings</vt:lpstr>
      <vt:lpstr>Consolas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CONTENIDOS</vt:lpstr>
      <vt:lpstr>PARA ANALIZAR</vt:lpstr>
      <vt:lpstr>PARA ANALIZAR</vt:lpstr>
      <vt:lpstr>¿QUÉ ES UN BUCLE?</vt:lpstr>
      <vt:lpstr>BUCLE MIENTRAS (WHILE)</vt:lpstr>
      <vt:lpstr>¿Qué es un contador?</vt:lpstr>
      <vt:lpstr>¿Qué es un acumulador?</vt:lpstr>
      <vt:lpstr>SINTAXIS: Mientras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VEAMOS ALGUNOS EJEMPLOS EN PSEINT</vt:lpstr>
      <vt:lpstr>PYTHON: El bucle while </vt:lpstr>
      <vt:lpstr>VEAMOS ALGUNOS EJEMPLOS EN PYTHON</vt:lpstr>
      <vt:lpstr>VEAMOS ALGUNOS EJEMPLOS EN PYTHON</vt:lpstr>
      <vt:lpstr>VEAMOS ALGUNOS EJEMPLOS EN PYTHON</vt:lpstr>
      <vt:lpstr>VEAMOS ALGUNOS EJEMPLOS EN PYTHON</vt:lpstr>
      <vt:lpstr>VEAMOS ALGUNOS EJEMPLOS EN PYTHON</vt:lpstr>
      <vt:lpstr>VEAMOS ALGUNOS EJEMPLOS EN PYTHON</vt:lpstr>
      <vt:lpstr>VEAMOS ALGUNOS EJEMPLOS EN PYTHON</vt:lpstr>
      <vt:lpstr>EJERCICIOS PROPUESTOS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CAMILA</cp:lastModifiedBy>
  <cp:revision>192</cp:revision>
  <dcterms:created xsi:type="dcterms:W3CDTF">2018-11-28T19:57:05Z</dcterms:created>
  <dcterms:modified xsi:type="dcterms:W3CDTF">2019-03-02T07:35:00Z</dcterms:modified>
</cp:coreProperties>
</file>